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elegraf Bold" charset="1" panose="00000800000000000000"/>
      <p:regular r:id="rId18"/>
    </p:embeddedFont>
    <p:embeddedFont>
      <p:font typeface="Poppins" charset="1" panose="00000500000000000000"/>
      <p:regular r:id="rId19"/>
    </p:embeddedFont>
    <p:embeddedFont>
      <p:font typeface="Open Sauce" charset="1" panose="00000500000000000000"/>
      <p:regular r:id="rId20"/>
    </p:embeddedFont>
    <p:embeddedFont>
      <p:font typeface="Telegraf" charset="1" panose="00000500000000000000"/>
      <p:regular r:id="rId21"/>
    </p:embeddedFont>
    <p:embeddedFont>
      <p:font typeface="Canva Sans" charset="1" panose="020B0503030501040103"/>
      <p:regular r:id="rId22"/>
    </p:embeddedFont>
    <p:embeddedFont>
      <p:font typeface="Poppins Semi-Bold" charset="1" panose="00000700000000000000"/>
      <p:regular r:id="rId23"/>
    </p:embeddedFont>
    <p:embeddedFont>
      <p:font typeface="Poppins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https://github.com/mohamedashrafz835/sprints/blob/main/compose/docker-compose.yml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53.png" Type="http://schemas.openxmlformats.org/officeDocument/2006/relationships/image"/><Relationship Id="rId5" Target="../media/image54.png" Type="http://schemas.openxmlformats.org/officeDocument/2006/relationships/image"/><Relationship Id="rId6" Target="https://github.com/mohamedashrafz835/sprints/blob/main/lab/lab_instructions.md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docs.docker.com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11" Target="../media/image29.svg" Type="http://schemas.openxmlformats.org/officeDocument/2006/relationships/image"/><Relationship Id="rId12" Target="../media/image30.png" Type="http://schemas.openxmlformats.org/officeDocument/2006/relationships/image"/><Relationship Id="rId13" Target="../media/image31.gif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jpe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05489" y="1028700"/>
            <a:ext cx="1700952" cy="955626"/>
          </a:xfrm>
          <a:custGeom>
            <a:avLst/>
            <a:gdLst/>
            <a:ahLst/>
            <a:cxnLst/>
            <a:rect r="r" b="b" t="t" l="l"/>
            <a:pathLst>
              <a:path h="955626" w="1700952">
                <a:moveTo>
                  <a:pt x="0" y="0"/>
                </a:moveTo>
                <a:lnTo>
                  <a:pt x="1700953" y="0"/>
                </a:lnTo>
                <a:lnTo>
                  <a:pt x="1700953" y="955626"/>
                </a:lnTo>
                <a:lnTo>
                  <a:pt x="0" y="955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54412" y="3980279"/>
            <a:ext cx="12179177" cy="3762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83"/>
              </a:lnSpc>
              <a:spcBef>
                <a:spcPct val="0"/>
              </a:spcBef>
            </a:pPr>
            <a:r>
              <a:rPr lang="en-US" b="true" sz="10488" spc="-47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Docker Foundations Recap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5489" y="8994425"/>
            <a:ext cx="74905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VMs to Containers – A DevOps Journey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96029" y="900211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68760" y="9002119"/>
            <a:ext cx="7490540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61"/>
              </a:lnSpc>
            </a:pPr>
            <a:r>
              <a:rPr lang="en-US" sz="2472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4" tooltip="https://github.com/mohamedashrafz835/sprints/blob/main/compose/docker-compose.yml"/>
              </a:rPr>
              <a:t>From VMs to Containers – A DevOps Journey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43659" y="653712"/>
            <a:ext cx="2438281" cy="2604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Members:</a:t>
            </a:r>
          </a:p>
          <a:p>
            <a:pPr algn="just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Mohamed Ashraf</a:t>
            </a:r>
          </a:p>
          <a:p>
            <a:pPr algn="just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Ahmed Adel</a:t>
            </a:r>
          </a:p>
          <a:p>
            <a:pPr algn="just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Abdelaziz Shabib</a:t>
            </a:r>
          </a:p>
          <a:p>
            <a:pPr algn="just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Mohamed Khaled </a:t>
            </a:r>
          </a:p>
          <a:p>
            <a:pPr algn="just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Kirolos </a:t>
            </a:r>
          </a:p>
          <a:p>
            <a:pPr algn="just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Malak Amgad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1894724"/>
            <a:ext cx="7145508" cy="7727240"/>
            <a:chOff x="0" y="0"/>
            <a:chExt cx="1881944" cy="20351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1944" cy="2035158"/>
            </a:xfrm>
            <a:custGeom>
              <a:avLst/>
              <a:gdLst/>
              <a:ahLst/>
              <a:cxnLst/>
              <a:rect r="r" b="b" t="t" l="l"/>
              <a:pathLst>
                <a:path h="2035158" w="1881944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1974484"/>
                  </a:lnTo>
                  <a:cubicBezTo>
                    <a:pt x="1881944" y="1990575"/>
                    <a:pt x="1875552" y="2006008"/>
                    <a:pt x="1864173" y="2017387"/>
                  </a:cubicBezTo>
                  <a:cubicBezTo>
                    <a:pt x="1852795" y="2028765"/>
                    <a:pt x="1837362" y="2035158"/>
                    <a:pt x="1821270" y="2035158"/>
                  </a:cubicBezTo>
                  <a:lnTo>
                    <a:pt x="60674" y="2035158"/>
                  </a:lnTo>
                  <a:cubicBezTo>
                    <a:pt x="27165" y="2035158"/>
                    <a:pt x="0" y="2007993"/>
                    <a:pt x="0" y="1974484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881944" cy="2101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661704" y="6356028"/>
            <a:ext cx="8825903" cy="3265935"/>
            <a:chOff x="0" y="0"/>
            <a:chExt cx="2324518" cy="8601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324518" cy="860164"/>
            </a:xfrm>
            <a:custGeom>
              <a:avLst/>
              <a:gdLst/>
              <a:ahLst/>
              <a:cxnLst/>
              <a:rect r="r" b="b" t="t" l="l"/>
              <a:pathLst>
                <a:path h="860164" w="2324518">
                  <a:moveTo>
                    <a:pt x="36842" y="0"/>
                  </a:moveTo>
                  <a:lnTo>
                    <a:pt x="2287676" y="0"/>
                  </a:lnTo>
                  <a:cubicBezTo>
                    <a:pt x="2308023" y="0"/>
                    <a:pt x="2324518" y="16495"/>
                    <a:pt x="2324518" y="36842"/>
                  </a:cubicBezTo>
                  <a:lnTo>
                    <a:pt x="2324518" y="823322"/>
                  </a:lnTo>
                  <a:cubicBezTo>
                    <a:pt x="2324518" y="843670"/>
                    <a:pt x="2308023" y="860164"/>
                    <a:pt x="2287676" y="860164"/>
                  </a:cubicBezTo>
                  <a:lnTo>
                    <a:pt x="36842" y="860164"/>
                  </a:lnTo>
                  <a:cubicBezTo>
                    <a:pt x="16495" y="860164"/>
                    <a:pt x="0" y="843670"/>
                    <a:pt x="0" y="823322"/>
                  </a:cubicBezTo>
                  <a:lnTo>
                    <a:pt x="0" y="36842"/>
                  </a:lnTo>
                  <a:cubicBezTo>
                    <a:pt x="0" y="16495"/>
                    <a:pt x="16495" y="0"/>
                    <a:pt x="368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324518" cy="926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448527" y="3806289"/>
            <a:ext cx="1810773" cy="1911565"/>
          </a:xfrm>
          <a:custGeom>
            <a:avLst/>
            <a:gdLst/>
            <a:ahLst/>
            <a:cxnLst/>
            <a:rect r="r" b="b" t="t" l="l"/>
            <a:pathLst>
              <a:path h="1911565" w="1810773">
                <a:moveTo>
                  <a:pt x="0" y="0"/>
                </a:moveTo>
                <a:lnTo>
                  <a:pt x="1810773" y="0"/>
                </a:lnTo>
                <a:lnTo>
                  <a:pt x="1810773" y="1911564"/>
                </a:lnTo>
                <a:lnTo>
                  <a:pt x="0" y="191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661704" y="1894724"/>
            <a:ext cx="8825903" cy="3823129"/>
            <a:chOff x="0" y="0"/>
            <a:chExt cx="2324518" cy="100691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24518" cy="1006915"/>
            </a:xfrm>
            <a:custGeom>
              <a:avLst/>
              <a:gdLst/>
              <a:ahLst/>
              <a:cxnLst/>
              <a:rect r="r" b="b" t="t" l="l"/>
              <a:pathLst>
                <a:path h="1006915" w="2324518">
                  <a:moveTo>
                    <a:pt x="49122" y="0"/>
                  </a:moveTo>
                  <a:lnTo>
                    <a:pt x="2275395" y="0"/>
                  </a:lnTo>
                  <a:cubicBezTo>
                    <a:pt x="2288423" y="0"/>
                    <a:pt x="2300918" y="5175"/>
                    <a:pt x="2310130" y="14388"/>
                  </a:cubicBezTo>
                  <a:cubicBezTo>
                    <a:pt x="2319342" y="23600"/>
                    <a:pt x="2324518" y="36094"/>
                    <a:pt x="2324518" y="49122"/>
                  </a:cubicBezTo>
                  <a:lnTo>
                    <a:pt x="2324518" y="957793"/>
                  </a:lnTo>
                  <a:cubicBezTo>
                    <a:pt x="2324518" y="970821"/>
                    <a:pt x="2319342" y="983315"/>
                    <a:pt x="2310130" y="992527"/>
                  </a:cubicBezTo>
                  <a:cubicBezTo>
                    <a:pt x="2300918" y="1001739"/>
                    <a:pt x="2288423" y="1006915"/>
                    <a:pt x="2275395" y="1006915"/>
                  </a:cubicBezTo>
                  <a:lnTo>
                    <a:pt x="49122" y="1006915"/>
                  </a:lnTo>
                  <a:cubicBezTo>
                    <a:pt x="36094" y="1006915"/>
                    <a:pt x="23600" y="1001739"/>
                    <a:pt x="14388" y="992527"/>
                  </a:cubicBezTo>
                  <a:cubicBezTo>
                    <a:pt x="5175" y="983315"/>
                    <a:pt x="0" y="970821"/>
                    <a:pt x="0" y="957793"/>
                  </a:cubicBezTo>
                  <a:lnTo>
                    <a:pt x="0" y="49122"/>
                  </a:lnTo>
                  <a:cubicBezTo>
                    <a:pt x="0" y="36094"/>
                    <a:pt x="5175" y="23600"/>
                    <a:pt x="14388" y="14388"/>
                  </a:cubicBezTo>
                  <a:cubicBezTo>
                    <a:pt x="23600" y="5175"/>
                    <a:pt x="36094" y="0"/>
                    <a:pt x="4912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2324518" cy="10735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9076981" y="7337470"/>
            <a:ext cx="7995349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3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Networks: Isolated bridge network.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3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Healthchecks: Auto-restart unhealthy DB.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3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Volumes: Persistent MongoDB data.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809561" y="6819295"/>
            <a:ext cx="1169701" cy="1169701"/>
          </a:xfrm>
          <a:custGeom>
            <a:avLst/>
            <a:gdLst/>
            <a:ahLst/>
            <a:cxnLst/>
            <a:rect r="r" b="b" t="t" l="l"/>
            <a:pathLst>
              <a:path h="1169701" w="1169701">
                <a:moveTo>
                  <a:pt x="0" y="0"/>
                </a:moveTo>
                <a:lnTo>
                  <a:pt x="1169701" y="0"/>
                </a:lnTo>
                <a:lnTo>
                  <a:pt x="1169701" y="1169701"/>
                </a:lnTo>
                <a:lnTo>
                  <a:pt x="0" y="1169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014365" y="2597706"/>
            <a:ext cx="4724748" cy="6321276"/>
          </a:xfrm>
          <a:custGeom>
            <a:avLst/>
            <a:gdLst/>
            <a:ahLst/>
            <a:cxnLst/>
            <a:rect r="r" b="b" t="t" l="l"/>
            <a:pathLst>
              <a:path h="6321276" w="4724748">
                <a:moveTo>
                  <a:pt x="0" y="0"/>
                </a:moveTo>
                <a:lnTo>
                  <a:pt x="4724749" y="0"/>
                </a:lnTo>
                <a:lnTo>
                  <a:pt x="4724749" y="6321276"/>
                </a:lnTo>
                <a:lnTo>
                  <a:pt x="0" y="63212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51667" y="135418"/>
            <a:ext cx="2462288" cy="2462288"/>
          </a:xfrm>
          <a:custGeom>
            <a:avLst/>
            <a:gdLst/>
            <a:ahLst/>
            <a:cxnLst/>
            <a:rect r="r" b="b" t="t" l="l"/>
            <a:pathLst>
              <a:path h="2462288" w="2462288">
                <a:moveTo>
                  <a:pt x="0" y="0"/>
                </a:moveTo>
                <a:lnTo>
                  <a:pt x="2462288" y="0"/>
                </a:lnTo>
                <a:lnTo>
                  <a:pt x="2462288" y="2462288"/>
                </a:lnTo>
                <a:lnTo>
                  <a:pt x="0" y="24622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4570348" y="2974960"/>
            <a:ext cx="3112285" cy="2878864"/>
          </a:xfrm>
          <a:prstGeom prst="rect">
            <a:avLst/>
          </a:prstGeom>
        </p:spPr>
      </p:pic>
      <p:sp>
        <p:nvSpPr>
          <p:cNvPr name="Freeform 17" id="17"/>
          <p:cNvSpPr/>
          <p:nvPr/>
        </p:nvSpPr>
        <p:spPr>
          <a:xfrm flipH="false" flipV="false" rot="0">
            <a:off x="-177769" y="7710367"/>
            <a:ext cx="2891724" cy="3823193"/>
          </a:xfrm>
          <a:custGeom>
            <a:avLst/>
            <a:gdLst/>
            <a:ahLst/>
            <a:cxnLst/>
            <a:rect r="r" b="b" t="t" l="l"/>
            <a:pathLst>
              <a:path h="3823193" w="2891724">
                <a:moveTo>
                  <a:pt x="0" y="0"/>
                </a:moveTo>
                <a:lnTo>
                  <a:pt x="2891724" y="0"/>
                </a:lnTo>
                <a:lnTo>
                  <a:pt x="2891724" y="3823193"/>
                </a:lnTo>
                <a:lnTo>
                  <a:pt x="0" y="382319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411514" y="2528963"/>
            <a:ext cx="7384352" cy="3837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28"/>
              </a:lnSpc>
            </a:pPr>
            <a:r>
              <a:rPr lang="en-US" b="true" sz="9537" spc="-429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Docker Compose</a:t>
            </a:r>
          </a:p>
          <a:p>
            <a:pPr algn="just">
              <a:lnSpc>
                <a:spcPts val="972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66120" y="1297837"/>
            <a:ext cx="6264589" cy="4100280"/>
            <a:chOff x="0" y="0"/>
            <a:chExt cx="1649933" cy="10799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49933" cy="1079909"/>
            </a:xfrm>
            <a:custGeom>
              <a:avLst/>
              <a:gdLst/>
              <a:ahLst/>
              <a:cxnLst/>
              <a:rect r="r" b="b" t="t" l="l"/>
              <a:pathLst>
                <a:path h="1079909" w="1649933">
                  <a:moveTo>
                    <a:pt x="51905" y="0"/>
                  </a:moveTo>
                  <a:lnTo>
                    <a:pt x="1598028" y="0"/>
                  </a:lnTo>
                  <a:cubicBezTo>
                    <a:pt x="1611794" y="0"/>
                    <a:pt x="1624996" y="5468"/>
                    <a:pt x="1634730" y="15202"/>
                  </a:cubicBezTo>
                  <a:cubicBezTo>
                    <a:pt x="1644464" y="24936"/>
                    <a:pt x="1649933" y="38139"/>
                    <a:pt x="1649933" y="51905"/>
                  </a:cubicBezTo>
                  <a:lnTo>
                    <a:pt x="1649933" y="1028005"/>
                  </a:lnTo>
                  <a:cubicBezTo>
                    <a:pt x="1649933" y="1056671"/>
                    <a:pt x="1626694" y="1079909"/>
                    <a:pt x="1598028" y="1079909"/>
                  </a:cubicBezTo>
                  <a:lnTo>
                    <a:pt x="51905" y="1079909"/>
                  </a:lnTo>
                  <a:cubicBezTo>
                    <a:pt x="38139" y="1079909"/>
                    <a:pt x="24936" y="1074441"/>
                    <a:pt x="15202" y="1064707"/>
                  </a:cubicBezTo>
                  <a:cubicBezTo>
                    <a:pt x="5468" y="1054973"/>
                    <a:pt x="0" y="1041771"/>
                    <a:pt x="0" y="1028005"/>
                  </a:cubicBezTo>
                  <a:lnTo>
                    <a:pt x="0" y="51905"/>
                  </a:lnTo>
                  <a:cubicBezTo>
                    <a:pt x="0" y="38139"/>
                    <a:pt x="5468" y="24936"/>
                    <a:pt x="15202" y="15202"/>
                  </a:cubicBezTo>
                  <a:cubicBezTo>
                    <a:pt x="24936" y="5468"/>
                    <a:pt x="38139" y="0"/>
                    <a:pt x="519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649933" cy="11465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3986" y="1176326"/>
            <a:ext cx="7896795" cy="4028548"/>
            <a:chOff x="0" y="0"/>
            <a:chExt cx="2079814" cy="106101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79814" cy="1061017"/>
            </a:xfrm>
            <a:custGeom>
              <a:avLst/>
              <a:gdLst/>
              <a:ahLst/>
              <a:cxnLst/>
              <a:rect r="r" b="b" t="t" l="l"/>
              <a:pathLst>
                <a:path h="1061017" w="2079814">
                  <a:moveTo>
                    <a:pt x="54902" y="0"/>
                  </a:moveTo>
                  <a:lnTo>
                    <a:pt x="2024913" y="0"/>
                  </a:lnTo>
                  <a:cubicBezTo>
                    <a:pt x="2039473" y="0"/>
                    <a:pt x="2053438" y="5784"/>
                    <a:pt x="2063734" y="16080"/>
                  </a:cubicBezTo>
                  <a:cubicBezTo>
                    <a:pt x="2074030" y="26376"/>
                    <a:pt x="2079814" y="40341"/>
                    <a:pt x="2079814" y="54902"/>
                  </a:cubicBezTo>
                  <a:lnTo>
                    <a:pt x="2079814" y="1006115"/>
                  </a:lnTo>
                  <a:cubicBezTo>
                    <a:pt x="2079814" y="1036436"/>
                    <a:pt x="2055234" y="1061017"/>
                    <a:pt x="2024913" y="1061017"/>
                  </a:cubicBezTo>
                  <a:lnTo>
                    <a:pt x="54902" y="1061017"/>
                  </a:lnTo>
                  <a:cubicBezTo>
                    <a:pt x="24580" y="1061017"/>
                    <a:pt x="0" y="1036436"/>
                    <a:pt x="0" y="1006115"/>
                  </a:cubicBezTo>
                  <a:lnTo>
                    <a:pt x="0" y="54902"/>
                  </a:lnTo>
                  <a:cubicBezTo>
                    <a:pt x="0" y="40341"/>
                    <a:pt x="5784" y="26376"/>
                    <a:pt x="16080" y="16080"/>
                  </a:cubicBezTo>
                  <a:cubicBezTo>
                    <a:pt x="26376" y="5784"/>
                    <a:pt x="40341" y="0"/>
                    <a:pt x="5490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079814" cy="11276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9305" y="6878604"/>
            <a:ext cx="7896795" cy="2218541"/>
            <a:chOff x="0" y="0"/>
            <a:chExt cx="2079814" cy="58430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79814" cy="584307"/>
            </a:xfrm>
            <a:custGeom>
              <a:avLst/>
              <a:gdLst/>
              <a:ahLst/>
              <a:cxnLst/>
              <a:rect r="r" b="b" t="t" l="l"/>
              <a:pathLst>
                <a:path h="584307" w="2079814">
                  <a:moveTo>
                    <a:pt x="54902" y="0"/>
                  </a:moveTo>
                  <a:lnTo>
                    <a:pt x="2024913" y="0"/>
                  </a:lnTo>
                  <a:cubicBezTo>
                    <a:pt x="2039473" y="0"/>
                    <a:pt x="2053438" y="5784"/>
                    <a:pt x="2063734" y="16080"/>
                  </a:cubicBezTo>
                  <a:cubicBezTo>
                    <a:pt x="2074030" y="26376"/>
                    <a:pt x="2079814" y="40341"/>
                    <a:pt x="2079814" y="54902"/>
                  </a:cubicBezTo>
                  <a:lnTo>
                    <a:pt x="2079814" y="529405"/>
                  </a:lnTo>
                  <a:cubicBezTo>
                    <a:pt x="2079814" y="559727"/>
                    <a:pt x="2055234" y="584307"/>
                    <a:pt x="2024913" y="584307"/>
                  </a:cubicBezTo>
                  <a:lnTo>
                    <a:pt x="54902" y="584307"/>
                  </a:lnTo>
                  <a:cubicBezTo>
                    <a:pt x="40341" y="584307"/>
                    <a:pt x="26376" y="578523"/>
                    <a:pt x="16080" y="568227"/>
                  </a:cubicBezTo>
                  <a:cubicBezTo>
                    <a:pt x="5784" y="557931"/>
                    <a:pt x="0" y="543966"/>
                    <a:pt x="0" y="529405"/>
                  </a:cubicBezTo>
                  <a:lnTo>
                    <a:pt x="0" y="54902"/>
                  </a:lnTo>
                  <a:cubicBezTo>
                    <a:pt x="0" y="40341"/>
                    <a:pt x="5784" y="26376"/>
                    <a:pt x="16080" y="16080"/>
                  </a:cubicBezTo>
                  <a:cubicBezTo>
                    <a:pt x="26376" y="5784"/>
                    <a:pt x="40341" y="0"/>
                    <a:pt x="5490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2079814" cy="6509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294058" y="1877565"/>
            <a:ext cx="1286048" cy="7599836"/>
            <a:chOff x="0" y="0"/>
            <a:chExt cx="338712" cy="20016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8712" cy="2001603"/>
            </a:xfrm>
            <a:custGeom>
              <a:avLst/>
              <a:gdLst/>
              <a:ahLst/>
              <a:cxnLst/>
              <a:rect r="r" b="b" t="t" l="l"/>
              <a:pathLst>
                <a:path h="2001603" w="338712">
                  <a:moveTo>
                    <a:pt x="169356" y="0"/>
                  </a:moveTo>
                  <a:lnTo>
                    <a:pt x="169356" y="0"/>
                  </a:lnTo>
                  <a:cubicBezTo>
                    <a:pt x="262889" y="0"/>
                    <a:pt x="338712" y="75823"/>
                    <a:pt x="338712" y="169356"/>
                  </a:cubicBezTo>
                  <a:lnTo>
                    <a:pt x="338712" y="1832247"/>
                  </a:lnTo>
                  <a:cubicBezTo>
                    <a:pt x="338712" y="1925780"/>
                    <a:pt x="262889" y="2001603"/>
                    <a:pt x="169356" y="2001603"/>
                  </a:cubicBezTo>
                  <a:lnTo>
                    <a:pt x="169356" y="2001603"/>
                  </a:lnTo>
                  <a:cubicBezTo>
                    <a:pt x="75823" y="2001603"/>
                    <a:pt x="0" y="1925780"/>
                    <a:pt x="0" y="1832247"/>
                  </a:cubicBezTo>
                  <a:lnTo>
                    <a:pt x="0" y="169356"/>
                  </a:lnTo>
                  <a:cubicBezTo>
                    <a:pt x="0" y="75823"/>
                    <a:pt x="75823" y="0"/>
                    <a:pt x="169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338712" cy="2068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992979" y="3079866"/>
            <a:ext cx="943256" cy="2010817"/>
          </a:xfrm>
          <a:custGeom>
            <a:avLst/>
            <a:gdLst/>
            <a:ahLst/>
            <a:cxnLst/>
            <a:rect r="r" b="b" t="t" l="l"/>
            <a:pathLst>
              <a:path h="2010817" w="943256">
                <a:moveTo>
                  <a:pt x="0" y="0"/>
                </a:moveTo>
                <a:lnTo>
                  <a:pt x="943255" y="0"/>
                </a:lnTo>
                <a:lnTo>
                  <a:pt x="943255" y="2010817"/>
                </a:lnTo>
                <a:lnTo>
                  <a:pt x="0" y="2010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603527" y="4257289"/>
            <a:ext cx="1380111" cy="1319731"/>
          </a:xfrm>
          <a:custGeom>
            <a:avLst/>
            <a:gdLst/>
            <a:ahLst/>
            <a:cxnLst/>
            <a:rect r="r" b="b" t="t" l="l"/>
            <a:pathLst>
              <a:path h="1319731" w="1380111">
                <a:moveTo>
                  <a:pt x="0" y="0"/>
                </a:moveTo>
                <a:lnTo>
                  <a:pt x="1380111" y="0"/>
                </a:lnTo>
                <a:lnTo>
                  <a:pt x="1380111" y="1319732"/>
                </a:lnTo>
                <a:lnTo>
                  <a:pt x="0" y="1319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060797" y="4109928"/>
            <a:ext cx="3832473" cy="1113710"/>
          </a:xfrm>
          <a:custGeom>
            <a:avLst/>
            <a:gdLst/>
            <a:ahLst/>
            <a:cxnLst/>
            <a:rect r="r" b="b" t="t" l="l"/>
            <a:pathLst>
              <a:path h="1113710" w="3832473">
                <a:moveTo>
                  <a:pt x="0" y="0"/>
                </a:moveTo>
                <a:lnTo>
                  <a:pt x="3832473" y="0"/>
                </a:lnTo>
                <a:lnTo>
                  <a:pt x="3832473" y="1113710"/>
                </a:lnTo>
                <a:lnTo>
                  <a:pt x="0" y="1113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660960" y="1408780"/>
            <a:ext cx="4632148" cy="350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What You Built: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Nginx web server + MongoDB.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Named volume for data persistence.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Replication Steps: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240639" y="7490721"/>
            <a:ext cx="6119287" cy="1041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326"/>
              </a:lnSpc>
            </a:pPr>
            <a:r>
              <a:rPr lang="en-US" b="true" sz="7182" spc="-323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Best Practices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8532" y="1850626"/>
            <a:ext cx="6367702" cy="3826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217"/>
              </a:lnSpc>
            </a:pPr>
            <a:r>
              <a:rPr lang="en-US" sz="7297" spc="-32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Hands-on Lab Overview</a:t>
            </a:r>
          </a:p>
          <a:p>
            <a:pPr algn="just">
              <a:lnSpc>
                <a:spcPts val="10217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-5400000">
            <a:off x="13176607" y="5214406"/>
            <a:ext cx="7244600" cy="926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4"/>
              </a:lnSpc>
            </a:pPr>
            <a:r>
              <a:rPr lang="en-US" b="true" sz="6347" spc="-285" u="sng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  <a:hlinkClick r:id="rId6" tooltip="https://github.com/mohamedashrafz835/sprints/blob/main/lab/lab_instructions.md"/>
              </a:rPr>
              <a:t>sprints project git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872325" y="6327527"/>
            <a:ext cx="7145508" cy="3320695"/>
            <a:chOff x="0" y="0"/>
            <a:chExt cx="1881944" cy="87458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881944" cy="874586"/>
            </a:xfrm>
            <a:custGeom>
              <a:avLst/>
              <a:gdLst/>
              <a:ahLst/>
              <a:cxnLst/>
              <a:rect r="r" b="b" t="t" l="l"/>
              <a:pathLst>
                <a:path h="874586" w="1881944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813912"/>
                  </a:lnTo>
                  <a:cubicBezTo>
                    <a:pt x="1881944" y="847422"/>
                    <a:pt x="1854780" y="874586"/>
                    <a:pt x="1821270" y="874586"/>
                  </a:cubicBezTo>
                  <a:lnTo>
                    <a:pt x="60674" y="874586"/>
                  </a:lnTo>
                  <a:cubicBezTo>
                    <a:pt x="27165" y="874586"/>
                    <a:pt x="0" y="847422"/>
                    <a:pt x="0" y="813912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1881944" cy="941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9660960" y="6845326"/>
            <a:ext cx="4632148" cy="263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 .dockerignore.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Avoid latest tags in production.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</a:t>
            </a: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 images for vulnerabilities.</a:t>
            </a:r>
          </a:p>
          <a:p>
            <a:pPr algn="just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19952" y="3779861"/>
            <a:ext cx="16648096" cy="3054397"/>
            <a:chOff x="0" y="0"/>
            <a:chExt cx="4384684" cy="80445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84684" cy="804450"/>
            </a:xfrm>
            <a:custGeom>
              <a:avLst/>
              <a:gdLst/>
              <a:ahLst/>
              <a:cxnLst/>
              <a:rect r="r" b="b" t="t" l="l"/>
              <a:pathLst>
                <a:path h="804450" w="4384684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778408"/>
                  </a:lnTo>
                  <a:cubicBezTo>
                    <a:pt x="4384684" y="785315"/>
                    <a:pt x="4381940" y="791939"/>
                    <a:pt x="4377056" y="796823"/>
                  </a:cubicBezTo>
                  <a:cubicBezTo>
                    <a:pt x="4372172" y="801707"/>
                    <a:pt x="4365548" y="804450"/>
                    <a:pt x="4358642" y="804450"/>
                  </a:cubicBezTo>
                  <a:lnTo>
                    <a:pt x="26042" y="804450"/>
                  </a:lnTo>
                  <a:cubicBezTo>
                    <a:pt x="19135" y="804450"/>
                    <a:pt x="12511" y="801707"/>
                    <a:pt x="7627" y="796823"/>
                  </a:cubicBezTo>
                  <a:cubicBezTo>
                    <a:pt x="2744" y="791939"/>
                    <a:pt x="0" y="785315"/>
                    <a:pt x="0" y="77840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84684" cy="842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3986" y="1558096"/>
            <a:ext cx="16648096" cy="1832656"/>
            <a:chOff x="0" y="0"/>
            <a:chExt cx="4384684" cy="4826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84684" cy="482675"/>
            </a:xfrm>
            <a:custGeom>
              <a:avLst/>
              <a:gdLst/>
              <a:ahLst/>
              <a:cxnLst/>
              <a:rect r="r" b="b" t="t" l="l"/>
              <a:pathLst>
                <a:path h="482675" w="4384684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456633"/>
                  </a:lnTo>
                  <a:cubicBezTo>
                    <a:pt x="4384684" y="463540"/>
                    <a:pt x="4381940" y="470164"/>
                    <a:pt x="4377056" y="475047"/>
                  </a:cubicBezTo>
                  <a:cubicBezTo>
                    <a:pt x="4372172" y="479931"/>
                    <a:pt x="4365548" y="482675"/>
                    <a:pt x="4358642" y="482675"/>
                  </a:cubicBezTo>
                  <a:lnTo>
                    <a:pt x="26042" y="482675"/>
                  </a:lnTo>
                  <a:cubicBezTo>
                    <a:pt x="19135" y="482675"/>
                    <a:pt x="12511" y="479931"/>
                    <a:pt x="7627" y="475047"/>
                  </a:cubicBezTo>
                  <a:cubicBezTo>
                    <a:pt x="2744" y="470164"/>
                    <a:pt x="0" y="463540"/>
                    <a:pt x="0" y="456633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84684" cy="520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717416" y="4640333"/>
            <a:ext cx="13785083" cy="219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Faster deployments, efficient resource use.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When to Use VMs?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Strong isolation, kernel customization.</a:t>
            </a:r>
          </a:p>
          <a:p>
            <a:pPr algn="ctr">
              <a:lnSpc>
                <a:spcPts val="349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03986" y="1944644"/>
            <a:ext cx="16648096" cy="11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b="true" sz="7599" spc="-34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Key Takeaways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35492" y="4081532"/>
            <a:ext cx="13785083" cy="625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Why Containers?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17416" y="9847223"/>
            <a:ext cx="7827651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Docker Docs: </a:t>
            </a:r>
            <a:r>
              <a:rPr lang="en-US" sz="2199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  <a:hlinkClick r:id="rId2" tooltip="https://docs.docker.com"/>
              </a:rPr>
              <a:t>docs.docker.com</a:t>
            </a:r>
          </a:p>
          <a:p>
            <a:pPr algn="l">
              <a:lnSpc>
                <a:spcPts val="307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6226688" y="7624833"/>
            <a:ext cx="4766540" cy="1832656"/>
            <a:chOff x="0" y="0"/>
            <a:chExt cx="1255385" cy="4826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55385" cy="482675"/>
            </a:xfrm>
            <a:custGeom>
              <a:avLst/>
              <a:gdLst/>
              <a:ahLst/>
              <a:cxnLst/>
              <a:rect r="r" b="b" t="t" l="l"/>
              <a:pathLst>
                <a:path h="482675" w="1255385">
                  <a:moveTo>
                    <a:pt x="90956" y="0"/>
                  </a:moveTo>
                  <a:lnTo>
                    <a:pt x="1164429" y="0"/>
                  </a:lnTo>
                  <a:cubicBezTo>
                    <a:pt x="1188552" y="0"/>
                    <a:pt x="1211687" y="9583"/>
                    <a:pt x="1228745" y="26641"/>
                  </a:cubicBezTo>
                  <a:cubicBezTo>
                    <a:pt x="1245802" y="43698"/>
                    <a:pt x="1255385" y="66833"/>
                    <a:pt x="1255385" y="90956"/>
                  </a:cubicBezTo>
                  <a:lnTo>
                    <a:pt x="1255385" y="391719"/>
                  </a:lnTo>
                  <a:cubicBezTo>
                    <a:pt x="1255385" y="441952"/>
                    <a:pt x="1214662" y="482675"/>
                    <a:pt x="1164429" y="482675"/>
                  </a:cubicBezTo>
                  <a:lnTo>
                    <a:pt x="90956" y="482675"/>
                  </a:lnTo>
                  <a:cubicBezTo>
                    <a:pt x="40723" y="482675"/>
                    <a:pt x="0" y="441952"/>
                    <a:pt x="0" y="391719"/>
                  </a:cubicBezTo>
                  <a:lnTo>
                    <a:pt x="0" y="90956"/>
                  </a:lnTo>
                  <a:cubicBezTo>
                    <a:pt x="0" y="40723"/>
                    <a:pt x="40723" y="0"/>
                    <a:pt x="90956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55385" cy="5207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363730" y="8011381"/>
            <a:ext cx="5867207" cy="1107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b="true" sz="7599" spc="-34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2057400"/>
            <a:ext cx="8641761" cy="7499107"/>
            <a:chOff x="0" y="0"/>
            <a:chExt cx="2276019" cy="19750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76019" cy="1975074"/>
            </a:xfrm>
            <a:custGeom>
              <a:avLst/>
              <a:gdLst/>
              <a:ahLst/>
              <a:cxnLst/>
              <a:rect r="r" b="b" t="t" l="l"/>
              <a:pathLst>
                <a:path h="1975074" w="2276019">
                  <a:moveTo>
                    <a:pt x="50169" y="0"/>
                  </a:moveTo>
                  <a:lnTo>
                    <a:pt x="2225851" y="0"/>
                  </a:lnTo>
                  <a:cubicBezTo>
                    <a:pt x="2239156" y="0"/>
                    <a:pt x="2251917" y="5286"/>
                    <a:pt x="2261325" y="14694"/>
                  </a:cubicBezTo>
                  <a:cubicBezTo>
                    <a:pt x="2270734" y="24103"/>
                    <a:pt x="2276019" y="36863"/>
                    <a:pt x="2276019" y="50169"/>
                  </a:cubicBezTo>
                  <a:lnTo>
                    <a:pt x="2276019" y="1924905"/>
                  </a:lnTo>
                  <a:cubicBezTo>
                    <a:pt x="2276019" y="1952612"/>
                    <a:pt x="2253558" y="1975074"/>
                    <a:pt x="2225851" y="1975074"/>
                  </a:cubicBezTo>
                  <a:lnTo>
                    <a:pt x="50169" y="1975074"/>
                  </a:lnTo>
                  <a:cubicBezTo>
                    <a:pt x="36863" y="1975074"/>
                    <a:pt x="24103" y="1969788"/>
                    <a:pt x="14694" y="1960380"/>
                  </a:cubicBezTo>
                  <a:cubicBezTo>
                    <a:pt x="5286" y="1950971"/>
                    <a:pt x="0" y="1938210"/>
                    <a:pt x="0" y="1924905"/>
                  </a:cubicBezTo>
                  <a:lnTo>
                    <a:pt x="0" y="50169"/>
                  </a:lnTo>
                  <a:cubicBezTo>
                    <a:pt x="0" y="36863"/>
                    <a:pt x="5286" y="24103"/>
                    <a:pt x="14694" y="14694"/>
                  </a:cubicBezTo>
                  <a:cubicBezTo>
                    <a:pt x="24103" y="5286"/>
                    <a:pt x="36863" y="0"/>
                    <a:pt x="5016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276019" cy="20417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975275" y="6825024"/>
            <a:ext cx="7524688" cy="2731483"/>
            <a:chOff x="0" y="0"/>
            <a:chExt cx="1981811" cy="7194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1811" cy="719403"/>
            </a:xfrm>
            <a:custGeom>
              <a:avLst/>
              <a:gdLst/>
              <a:ahLst/>
              <a:cxnLst/>
              <a:rect r="r" b="b" t="t" l="l"/>
              <a:pathLst>
                <a:path h="719403" w="1981811">
                  <a:moveTo>
                    <a:pt x="57617" y="0"/>
                  </a:moveTo>
                  <a:lnTo>
                    <a:pt x="1924194" y="0"/>
                  </a:lnTo>
                  <a:cubicBezTo>
                    <a:pt x="1939475" y="0"/>
                    <a:pt x="1954130" y="6070"/>
                    <a:pt x="1964935" y="16876"/>
                  </a:cubicBezTo>
                  <a:cubicBezTo>
                    <a:pt x="1975740" y="27681"/>
                    <a:pt x="1981811" y="42336"/>
                    <a:pt x="1981811" y="57617"/>
                  </a:cubicBezTo>
                  <a:lnTo>
                    <a:pt x="1981811" y="661786"/>
                  </a:lnTo>
                  <a:cubicBezTo>
                    <a:pt x="1981811" y="677067"/>
                    <a:pt x="1975740" y="691722"/>
                    <a:pt x="1964935" y="702528"/>
                  </a:cubicBezTo>
                  <a:cubicBezTo>
                    <a:pt x="1954130" y="713333"/>
                    <a:pt x="1939475" y="719403"/>
                    <a:pt x="1924194" y="719403"/>
                  </a:cubicBezTo>
                  <a:lnTo>
                    <a:pt x="57617" y="719403"/>
                  </a:lnTo>
                  <a:cubicBezTo>
                    <a:pt x="42336" y="719403"/>
                    <a:pt x="27681" y="713333"/>
                    <a:pt x="16876" y="702528"/>
                  </a:cubicBezTo>
                  <a:cubicBezTo>
                    <a:pt x="6070" y="691722"/>
                    <a:pt x="0" y="677067"/>
                    <a:pt x="0" y="661786"/>
                  </a:cubicBezTo>
                  <a:lnTo>
                    <a:pt x="0" y="57617"/>
                  </a:lnTo>
                  <a:cubicBezTo>
                    <a:pt x="0" y="42336"/>
                    <a:pt x="6070" y="27681"/>
                    <a:pt x="16876" y="16876"/>
                  </a:cubicBezTo>
                  <a:cubicBezTo>
                    <a:pt x="27681" y="6070"/>
                    <a:pt x="42336" y="0"/>
                    <a:pt x="5761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81811" cy="7860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932478" y="6895311"/>
            <a:ext cx="2590909" cy="2590909"/>
          </a:xfrm>
          <a:custGeom>
            <a:avLst/>
            <a:gdLst/>
            <a:ahLst/>
            <a:cxnLst/>
            <a:rect r="r" b="b" t="t" l="l"/>
            <a:pathLst>
              <a:path h="2590909" w="2590909">
                <a:moveTo>
                  <a:pt x="0" y="0"/>
                </a:moveTo>
                <a:lnTo>
                  <a:pt x="2590908" y="0"/>
                </a:lnTo>
                <a:lnTo>
                  <a:pt x="2590908" y="2590909"/>
                </a:lnTo>
                <a:lnTo>
                  <a:pt x="0" y="25909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25465" y="2464251"/>
            <a:ext cx="7184571" cy="4114800"/>
          </a:xfrm>
          <a:custGeom>
            <a:avLst/>
            <a:gdLst/>
            <a:ahLst/>
            <a:cxnLst/>
            <a:rect r="r" b="b" t="t" l="l"/>
            <a:pathLst>
              <a:path h="4114800" w="7184571">
                <a:moveTo>
                  <a:pt x="0" y="0"/>
                </a:moveTo>
                <a:lnTo>
                  <a:pt x="7184571" y="0"/>
                </a:lnTo>
                <a:lnTo>
                  <a:pt x="71845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243893">
            <a:off x="98807" y="315710"/>
            <a:ext cx="2545586" cy="2267885"/>
          </a:xfrm>
          <a:custGeom>
            <a:avLst/>
            <a:gdLst/>
            <a:ahLst/>
            <a:cxnLst/>
            <a:rect r="r" b="b" t="t" l="l"/>
            <a:pathLst>
              <a:path h="2267885" w="2545586">
                <a:moveTo>
                  <a:pt x="0" y="0"/>
                </a:moveTo>
                <a:lnTo>
                  <a:pt x="2545585" y="0"/>
                </a:lnTo>
                <a:lnTo>
                  <a:pt x="2545585" y="2267885"/>
                </a:lnTo>
                <a:lnTo>
                  <a:pt x="0" y="22678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26346" y="5478037"/>
            <a:ext cx="6797040" cy="307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VMs: Full OS isolation, slower startup, heavier.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Containers: Shared kernel, lightweight, faster.</a:t>
            </a: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975275" y="7442793"/>
            <a:ext cx="7707086" cy="1419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46"/>
              </a:lnSpc>
            </a:pPr>
            <a:r>
              <a:rPr lang="en-US" sz="4104" spc="-180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VMs for legacy apps; Containers for microservices.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6346" y="2974397"/>
            <a:ext cx="7719401" cy="2169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spc="-356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Virtual Machines vs. Containers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4946" y="1977332"/>
            <a:ext cx="15058107" cy="7075120"/>
            <a:chOff x="0" y="0"/>
            <a:chExt cx="3965921" cy="18634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65921" cy="1863406"/>
            </a:xfrm>
            <a:custGeom>
              <a:avLst/>
              <a:gdLst/>
              <a:ahLst/>
              <a:cxnLst/>
              <a:rect r="r" b="b" t="t" l="l"/>
              <a:pathLst>
                <a:path h="1863406" w="3965921">
                  <a:moveTo>
                    <a:pt x="28792" y="0"/>
                  </a:moveTo>
                  <a:lnTo>
                    <a:pt x="3937129" y="0"/>
                  </a:lnTo>
                  <a:cubicBezTo>
                    <a:pt x="3944765" y="0"/>
                    <a:pt x="3952089" y="3033"/>
                    <a:pt x="3957488" y="8433"/>
                  </a:cubicBezTo>
                  <a:cubicBezTo>
                    <a:pt x="3962888" y="13832"/>
                    <a:pt x="3965921" y="21156"/>
                    <a:pt x="3965921" y="28792"/>
                  </a:cubicBezTo>
                  <a:lnTo>
                    <a:pt x="3965921" y="1834614"/>
                  </a:lnTo>
                  <a:cubicBezTo>
                    <a:pt x="3965921" y="1850516"/>
                    <a:pt x="3953031" y="1863406"/>
                    <a:pt x="3937129" y="1863406"/>
                  </a:cubicBezTo>
                  <a:lnTo>
                    <a:pt x="28792" y="1863406"/>
                  </a:lnTo>
                  <a:cubicBezTo>
                    <a:pt x="21156" y="1863406"/>
                    <a:pt x="13832" y="1860373"/>
                    <a:pt x="8433" y="1854973"/>
                  </a:cubicBezTo>
                  <a:cubicBezTo>
                    <a:pt x="3033" y="1849574"/>
                    <a:pt x="0" y="1842250"/>
                    <a:pt x="0" y="1834614"/>
                  </a:cubicBezTo>
                  <a:lnTo>
                    <a:pt x="0" y="28792"/>
                  </a:lnTo>
                  <a:cubicBezTo>
                    <a:pt x="0" y="12890"/>
                    <a:pt x="12890" y="0"/>
                    <a:pt x="2879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3965921" cy="1930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87288" y="2220995"/>
            <a:ext cx="13513424" cy="6587794"/>
          </a:xfrm>
          <a:custGeom>
            <a:avLst/>
            <a:gdLst/>
            <a:ahLst/>
            <a:cxnLst/>
            <a:rect r="r" b="b" t="t" l="l"/>
            <a:pathLst>
              <a:path h="6587794" w="13513424">
                <a:moveTo>
                  <a:pt x="0" y="0"/>
                </a:moveTo>
                <a:lnTo>
                  <a:pt x="13513424" y="0"/>
                </a:lnTo>
                <a:lnTo>
                  <a:pt x="13513424" y="6587794"/>
                </a:lnTo>
                <a:lnTo>
                  <a:pt x="0" y="6587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33700" y="7817904"/>
            <a:ext cx="2920437" cy="2469096"/>
          </a:xfrm>
          <a:custGeom>
            <a:avLst/>
            <a:gdLst/>
            <a:ahLst/>
            <a:cxnLst/>
            <a:rect r="r" b="b" t="t" l="l"/>
            <a:pathLst>
              <a:path h="2469096" w="2920437">
                <a:moveTo>
                  <a:pt x="0" y="0"/>
                </a:moveTo>
                <a:lnTo>
                  <a:pt x="2920436" y="0"/>
                </a:lnTo>
                <a:lnTo>
                  <a:pt x="2920436" y="2469096"/>
                </a:lnTo>
                <a:lnTo>
                  <a:pt x="0" y="2469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458412"/>
            <a:ext cx="2613355" cy="2627688"/>
          </a:xfrm>
          <a:custGeom>
            <a:avLst/>
            <a:gdLst/>
            <a:ahLst/>
            <a:cxnLst/>
            <a:rect r="r" b="b" t="t" l="l"/>
            <a:pathLst>
              <a:path h="2627688" w="2613355">
                <a:moveTo>
                  <a:pt x="0" y="0"/>
                </a:moveTo>
                <a:lnTo>
                  <a:pt x="2613355" y="0"/>
                </a:lnTo>
                <a:lnTo>
                  <a:pt x="2613355" y="2627688"/>
                </a:lnTo>
                <a:lnTo>
                  <a:pt x="0" y="26276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217750" y="657905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00921" y="1986280"/>
            <a:ext cx="10876417" cy="7467954"/>
            <a:chOff x="0" y="0"/>
            <a:chExt cx="2864571" cy="196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4571" cy="1966869"/>
            </a:xfrm>
            <a:custGeom>
              <a:avLst/>
              <a:gdLst/>
              <a:ahLst/>
              <a:cxnLst/>
              <a:rect r="r" b="b" t="t" l="l"/>
              <a:pathLst>
                <a:path h="1966869" w="2864571">
                  <a:moveTo>
                    <a:pt x="39861" y="0"/>
                  </a:moveTo>
                  <a:lnTo>
                    <a:pt x="2824709" y="0"/>
                  </a:lnTo>
                  <a:cubicBezTo>
                    <a:pt x="2835281" y="0"/>
                    <a:pt x="2845420" y="4200"/>
                    <a:pt x="2852896" y="11675"/>
                  </a:cubicBezTo>
                  <a:cubicBezTo>
                    <a:pt x="2860371" y="19151"/>
                    <a:pt x="2864571" y="29289"/>
                    <a:pt x="2864571" y="39861"/>
                  </a:cubicBezTo>
                  <a:lnTo>
                    <a:pt x="2864571" y="1927007"/>
                  </a:lnTo>
                  <a:cubicBezTo>
                    <a:pt x="2864571" y="1949022"/>
                    <a:pt x="2846724" y="1966869"/>
                    <a:pt x="2824709" y="1966869"/>
                  </a:cubicBezTo>
                  <a:lnTo>
                    <a:pt x="39861" y="1966869"/>
                  </a:lnTo>
                  <a:cubicBezTo>
                    <a:pt x="17846" y="1966869"/>
                    <a:pt x="0" y="1949022"/>
                    <a:pt x="0" y="1927007"/>
                  </a:cubicBezTo>
                  <a:lnTo>
                    <a:pt x="0" y="39861"/>
                  </a:lnTo>
                  <a:cubicBezTo>
                    <a:pt x="0" y="17846"/>
                    <a:pt x="17846" y="0"/>
                    <a:pt x="3986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64571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3986" y="1986280"/>
            <a:ext cx="5264882" cy="3731152"/>
            <a:chOff x="0" y="0"/>
            <a:chExt cx="1386636" cy="9826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6636" cy="982690"/>
            </a:xfrm>
            <a:custGeom>
              <a:avLst/>
              <a:gdLst/>
              <a:ahLst/>
              <a:cxnLst/>
              <a:rect r="r" b="b" t="t" l="l"/>
              <a:pathLst>
                <a:path h="982690" w="1386636">
                  <a:moveTo>
                    <a:pt x="82347" y="0"/>
                  </a:moveTo>
                  <a:lnTo>
                    <a:pt x="1304289" y="0"/>
                  </a:lnTo>
                  <a:cubicBezTo>
                    <a:pt x="1349768" y="0"/>
                    <a:pt x="1386636" y="36868"/>
                    <a:pt x="1386636" y="82347"/>
                  </a:cubicBezTo>
                  <a:lnTo>
                    <a:pt x="1386636" y="900343"/>
                  </a:lnTo>
                  <a:cubicBezTo>
                    <a:pt x="1386636" y="922183"/>
                    <a:pt x="1377960" y="943128"/>
                    <a:pt x="1362517" y="958571"/>
                  </a:cubicBezTo>
                  <a:cubicBezTo>
                    <a:pt x="1347074" y="974014"/>
                    <a:pt x="1326128" y="982690"/>
                    <a:pt x="1304289" y="982690"/>
                  </a:cubicBezTo>
                  <a:lnTo>
                    <a:pt x="82347" y="982690"/>
                  </a:lnTo>
                  <a:cubicBezTo>
                    <a:pt x="60507" y="982690"/>
                    <a:pt x="39562" y="974014"/>
                    <a:pt x="24119" y="958571"/>
                  </a:cubicBezTo>
                  <a:cubicBezTo>
                    <a:pt x="8676" y="943128"/>
                    <a:pt x="0" y="922183"/>
                    <a:pt x="0" y="900343"/>
                  </a:cubicBezTo>
                  <a:lnTo>
                    <a:pt x="0" y="82347"/>
                  </a:lnTo>
                  <a:cubicBezTo>
                    <a:pt x="0" y="60507"/>
                    <a:pt x="8676" y="39562"/>
                    <a:pt x="24119" y="24119"/>
                  </a:cubicBezTo>
                  <a:cubicBezTo>
                    <a:pt x="39562" y="8676"/>
                    <a:pt x="60507" y="0"/>
                    <a:pt x="8234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386636" cy="10493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51224" y="6315037"/>
            <a:ext cx="3471395" cy="4114800"/>
          </a:xfrm>
          <a:custGeom>
            <a:avLst/>
            <a:gdLst/>
            <a:ahLst/>
            <a:cxnLst/>
            <a:rect r="r" b="b" t="t" l="l"/>
            <a:pathLst>
              <a:path h="4114800" w="3471395">
                <a:moveTo>
                  <a:pt x="0" y="0"/>
                </a:moveTo>
                <a:lnTo>
                  <a:pt x="3471395" y="0"/>
                </a:lnTo>
                <a:lnTo>
                  <a:pt x="34713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655160" y="7000552"/>
            <a:ext cx="8967939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Namespaces: Isolate processes, networks, filesystems.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cgroups v2: Limit CPU/memory, unified hierarchy.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63845" y="2439110"/>
            <a:ext cx="4009130" cy="2561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866"/>
              </a:lnSpc>
            </a:pPr>
            <a:r>
              <a:rPr lang="en-US" sz="4904" spc="-21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Namespaces isolate, cgroups limit.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55160" y="2538110"/>
            <a:ext cx="9315752" cy="317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809"/>
              </a:lnSpc>
            </a:pPr>
            <a:r>
              <a:rPr lang="en-US" sz="11577" spc="-521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Linux Namespaces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55160" y="5401933"/>
            <a:ext cx="7353298" cy="1241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36"/>
              </a:lnSpc>
            </a:pPr>
            <a:r>
              <a:rPr lang="en-US" sz="8467" spc="-38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&amp; cgroups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699" y="1986280"/>
            <a:ext cx="16238639" cy="7467954"/>
            <a:chOff x="0" y="0"/>
            <a:chExt cx="4276843" cy="19668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6843" cy="1966869"/>
            </a:xfrm>
            <a:custGeom>
              <a:avLst/>
              <a:gdLst/>
              <a:ahLst/>
              <a:cxnLst/>
              <a:rect r="r" b="b" t="t" l="l"/>
              <a:pathLst>
                <a:path h="1966869" w="4276843">
                  <a:moveTo>
                    <a:pt x="26699" y="0"/>
                  </a:moveTo>
                  <a:lnTo>
                    <a:pt x="4250145" y="0"/>
                  </a:lnTo>
                  <a:cubicBezTo>
                    <a:pt x="4264890" y="0"/>
                    <a:pt x="4276843" y="11953"/>
                    <a:pt x="4276843" y="26699"/>
                  </a:cubicBezTo>
                  <a:lnTo>
                    <a:pt x="4276843" y="1940170"/>
                  </a:lnTo>
                  <a:cubicBezTo>
                    <a:pt x="4276843" y="1954915"/>
                    <a:pt x="4264890" y="1966869"/>
                    <a:pt x="4250145" y="1966869"/>
                  </a:cubicBezTo>
                  <a:lnTo>
                    <a:pt x="26699" y="1966869"/>
                  </a:lnTo>
                  <a:cubicBezTo>
                    <a:pt x="19618" y="1966869"/>
                    <a:pt x="12827" y="1964056"/>
                    <a:pt x="7820" y="1959049"/>
                  </a:cubicBezTo>
                  <a:cubicBezTo>
                    <a:pt x="2813" y="1954042"/>
                    <a:pt x="0" y="1947251"/>
                    <a:pt x="0" y="1940170"/>
                  </a:cubicBezTo>
                  <a:lnTo>
                    <a:pt x="0" y="26699"/>
                  </a:lnTo>
                  <a:cubicBezTo>
                    <a:pt x="0" y="19618"/>
                    <a:pt x="2813" y="12827"/>
                    <a:pt x="7820" y="7820"/>
                  </a:cubicBezTo>
                  <a:cubicBezTo>
                    <a:pt x="12827" y="2813"/>
                    <a:pt x="19618" y="0"/>
                    <a:pt x="2669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76843" cy="2033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03059" y="3698840"/>
            <a:ext cx="14909918" cy="438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PID (Process ID): Isolates process trees.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NET (Network): Provides separate network interfaces, IP addresses, routing tables, etc.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MNT (Mount): Isolates filesystem mount points. 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UTS (UNIX Timesharing System): Allows containers to have their own hostname and domain name.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IPC (Inter-Process Communication): Separates shared memory, semaphores, and message queues.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USER: Provides user and group ID mappings, allowing containers to run as "root" internally while being non-root on the host.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37371" y="1028700"/>
            <a:ext cx="2331376" cy="2383377"/>
          </a:xfrm>
          <a:custGeom>
            <a:avLst/>
            <a:gdLst/>
            <a:ahLst/>
            <a:cxnLst/>
            <a:rect r="r" b="b" t="t" l="l"/>
            <a:pathLst>
              <a:path h="2383377" w="2331376">
                <a:moveTo>
                  <a:pt x="0" y="0"/>
                </a:moveTo>
                <a:lnTo>
                  <a:pt x="2331376" y="0"/>
                </a:lnTo>
                <a:lnTo>
                  <a:pt x="2331376" y="2383377"/>
                </a:lnTo>
                <a:lnTo>
                  <a:pt x="0" y="23833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15664" y="7235053"/>
            <a:ext cx="2361673" cy="2905862"/>
          </a:xfrm>
          <a:custGeom>
            <a:avLst/>
            <a:gdLst/>
            <a:ahLst/>
            <a:cxnLst/>
            <a:rect r="r" b="b" t="t" l="l"/>
            <a:pathLst>
              <a:path h="2905862" w="2361673">
                <a:moveTo>
                  <a:pt x="0" y="0"/>
                </a:moveTo>
                <a:lnTo>
                  <a:pt x="2361673" y="0"/>
                </a:lnTo>
                <a:lnTo>
                  <a:pt x="2361673" y="2905862"/>
                </a:lnTo>
                <a:lnTo>
                  <a:pt x="0" y="29058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4881" y="5143500"/>
            <a:ext cx="8269119" cy="4644717"/>
            <a:chOff x="0" y="0"/>
            <a:chExt cx="2177875" cy="12233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77875" cy="1223300"/>
            </a:xfrm>
            <a:custGeom>
              <a:avLst/>
              <a:gdLst/>
              <a:ahLst/>
              <a:cxnLst/>
              <a:rect r="r" b="b" t="t" l="l"/>
              <a:pathLst>
                <a:path h="1223300" w="2177875">
                  <a:moveTo>
                    <a:pt x="52430" y="0"/>
                  </a:moveTo>
                  <a:lnTo>
                    <a:pt x="2125445" y="0"/>
                  </a:lnTo>
                  <a:cubicBezTo>
                    <a:pt x="2154401" y="0"/>
                    <a:pt x="2177875" y="23474"/>
                    <a:pt x="2177875" y="52430"/>
                  </a:cubicBezTo>
                  <a:lnTo>
                    <a:pt x="2177875" y="1170870"/>
                  </a:lnTo>
                  <a:cubicBezTo>
                    <a:pt x="2177875" y="1199826"/>
                    <a:pt x="2154401" y="1223300"/>
                    <a:pt x="2125445" y="1223300"/>
                  </a:cubicBezTo>
                  <a:lnTo>
                    <a:pt x="52430" y="1223300"/>
                  </a:lnTo>
                  <a:cubicBezTo>
                    <a:pt x="23474" y="1223300"/>
                    <a:pt x="0" y="1199826"/>
                    <a:pt x="0" y="1170870"/>
                  </a:cubicBezTo>
                  <a:lnTo>
                    <a:pt x="0" y="52430"/>
                  </a:lnTo>
                  <a:cubicBezTo>
                    <a:pt x="0" y="23474"/>
                    <a:pt x="23474" y="0"/>
                    <a:pt x="5243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177875" cy="1289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05429" y="616134"/>
            <a:ext cx="7453871" cy="5135713"/>
            <a:chOff x="0" y="0"/>
            <a:chExt cx="1963159" cy="13526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63159" cy="1352616"/>
            </a:xfrm>
            <a:custGeom>
              <a:avLst/>
              <a:gdLst/>
              <a:ahLst/>
              <a:cxnLst/>
              <a:rect r="r" b="b" t="t" l="l"/>
              <a:pathLst>
                <a:path h="1352616" w="1963159">
                  <a:moveTo>
                    <a:pt x="58164" y="0"/>
                  </a:moveTo>
                  <a:lnTo>
                    <a:pt x="1904995" y="0"/>
                  </a:lnTo>
                  <a:cubicBezTo>
                    <a:pt x="1937119" y="0"/>
                    <a:pt x="1963159" y="26041"/>
                    <a:pt x="1963159" y="58164"/>
                  </a:cubicBezTo>
                  <a:lnTo>
                    <a:pt x="1963159" y="1294452"/>
                  </a:lnTo>
                  <a:cubicBezTo>
                    <a:pt x="1963159" y="1309878"/>
                    <a:pt x="1957032" y="1324672"/>
                    <a:pt x="1946124" y="1335580"/>
                  </a:cubicBezTo>
                  <a:cubicBezTo>
                    <a:pt x="1935216" y="1346488"/>
                    <a:pt x="1920421" y="1352616"/>
                    <a:pt x="1904995" y="1352616"/>
                  </a:cubicBezTo>
                  <a:lnTo>
                    <a:pt x="58164" y="1352616"/>
                  </a:lnTo>
                  <a:cubicBezTo>
                    <a:pt x="26041" y="1352616"/>
                    <a:pt x="0" y="1326575"/>
                    <a:pt x="0" y="1294452"/>
                  </a:cubicBezTo>
                  <a:lnTo>
                    <a:pt x="0" y="58164"/>
                  </a:lnTo>
                  <a:cubicBezTo>
                    <a:pt x="0" y="26041"/>
                    <a:pt x="26041" y="0"/>
                    <a:pt x="5816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963159" cy="1419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009441" y="5410544"/>
            <a:ext cx="3658328" cy="2055315"/>
          </a:xfrm>
          <a:custGeom>
            <a:avLst/>
            <a:gdLst/>
            <a:ahLst/>
            <a:cxnLst/>
            <a:rect r="r" b="b" t="t" l="l"/>
            <a:pathLst>
              <a:path h="2055315" w="3658328">
                <a:moveTo>
                  <a:pt x="0" y="0"/>
                </a:moveTo>
                <a:lnTo>
                  <a:pt x="3658327" y="0"/>
                </a:lnTo>
                <a:lnTo>
                  <a:pt x="3658327" y="2055315"/>
                </a:lnTo>
                <a:lnTo>
                  <a:pt x="0" y="20553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4881" y="8032442"/>
            <a:ext cx="8269119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Client/Server: CLI vs. Engine (dockerd).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Storage: overlay2 driver.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Security: AppArmor, seccomp.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492051" y="1616710"/>
            <a:ext cx="6767249" cy="3191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77"/>
              </a:lnSpc>
            </a:pPr>
            <a:r>
              <a:rPr lang="en-US" sz="7919" spc="-356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Docker Installation  Daemon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52317" y="1679014"/>
            <a:ext cx="1354821" cy="995177"/>
          </a:xfrm>
          <a:custGeom>
            <a:avLst/>
            <a:gdLst/>
            <a:ahLst/>
            <a:cxnLst/>
            <a:rect r="r" b="b" t="t" l="l"/>
            <a:pathLst>
              <a:path h="995177" w="1354821">
                <a:moveTo>
                  <a:pt x="0" y="0"/>
                </a:moveTo>
                <a:lnTo>
                  <a:pt x="1354821" y="0"/>
                </a:lnTo>
                <a:lnTo>
                  <a:pt x="1354821" y="995177"/>
                </a:lnTo>
                <a:lnTo>
                  <a:pt x="0" y="9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86290" y="1423471"/>
            <a:ext cx="1808559" cy="1548784"/>
          </a:xfrm>
          <a:custGeom>
            <a:avLst/>
            <a:gdLst/>
            <a:ahLst/>
            <a:cxnLst/>
            <a:rect r="r" b="b" t="t" l="l"/>
            <a:pathLst>
              <a:path h="1548784" w="1808559">
                <a:moveTo>
                  <a:pt x="0" y="0"/>
                </a:moveTo>
                <a:lnTo>
                  <a:pt x="1808559" y="0"/>
                </a:lnTo>
                <a:lnTo>
                  <a:pt x="1808559" y="1548784"/>
                </a:lnTo>
                <a:lnTo>
                  <a:pt x="0" y="1548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24334" y="1348059"/>
            <a:ext cx="1624196" cy="1624196"/>
          </a:xfrm>
          <a:custGeom>
            <a:avLst/>
            <a:gdLst/>
            <a:ahLst/>
            <a:cxnLst/>
            <a:rect r="r" b="b" t="t" l="l"/>
            <a:pathLst>
              <a:path h="1624196" w="1624196">
                <a:moveTo>
                  <a:pt x="0" y="0"/>
                </a:moveTo>
                <a:lnTo>
                  <a:pt x="1624196" y="0"/>
                </a:lnTo>
                <a:lnTo>
                  <a:pt x="1624196" y="1624196"/>
                </a:lnTo>
                <a:lnTo>
                  <a:pt x="0" y="16241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V="true">
            <a:off x="2107138" y="2197863"/>
            <a:ext cx="1379152" cy="12141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V="true">
            <a:off x="5294849" y="2160157"/>
            <a:ext cx="1529486" cy="37706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752317" y="2777883"/>
            <a:ext cx="1354821" cy="74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client (CLI)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86290" y="2934155"/>
            <a:ext cx="2739794" cy="365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Server (dockerd)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20262" y="3090427"/>
            <a:ext cx="3585167" cy="747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sz="21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Plugins (buildx, compose)</a:t>
            </a:r>
          </a:p>
          <a:p>
            <a:pPr algn="ctr">
              <a:lnSpc>
                <a:spcPts val="3033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783001" y="7280063"/>
            <a:ext cx="1311228" cy="1311228"/>
          </a:xfrm>
          <a:custGeom>
            <a:avLst/>
            <a:gdLst/>
            <a:ahLst/>
            <a:cxnLst/>
            <a:rect r="r" b="b" t="t" l="l"/>
            <a:pathLst>
              <a:path h="1311228" w="1311228">
                <a:moveTo>
                  <a:pt x="0" y="0"/>
                </a:moveTo>
                <a:lnTo>
                  <a:pt x="1311228" y="0"/>
                </a:lnTo>
                <a:lnTo>
                  <a:pt x="1311228" y="1311228"/>
                </a:lnTo>
                <a:lnTo>
                  <a:pt x="0" y="13112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2473381" y="7203518"/>
            <a:ext cx="1677066" cy="1387772"/>
          </a:xfrm>
          <a:custGeom>
            <a:avLst/>
            <a:gdLst/>
            <a:ahLst/>
            <a:cxnLst/>
            <a:rect r="r" b="b" t="t" l="l"/>
            <a:pathLst>
              <a:path h="1387772" w="1677066">
                <a:moveTo>
                  <a:pt x="0" y="0"/>
                </a:moveTo>
                <a:lnTo>
                  <a:pt x="1677066" y="0"/>
                </a:lnTo>
                <a:lnTo>
                  <a:pt x="1677066" y="1387773"/>
                </a:lnTo>
                <a:lnTo>
                  <a:pt x="0" y="13877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5811426" y="7162443"/>
            <a:ext cx="1447874" cy="1469923"/>
          </a:xfrm>
          <a:prstGeom prst="rect">
            <a:avLst/>
          </a:prstGeom>
        </p:spPr>
      </p:pic>
      <p:sp>
        <p:nvSpPr>
          <p:cNvPr name="AutoShape 22" id="22"/>
          <p:cNvSpPr/>
          <p:nvPr/>
        </p:nvSpPr>
        <p:spPr>
          <a:xfrm flipV="true">
            <a:off x="11094229" y="7897405"/>
            <a:ext cx="1379152" cy="50413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 flipV="true">
            <a:off x="14150953" y="7897405"/>
            <a:ext cx="1660473" cy="23433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4" id="24"/>
          <p:cNvSpPr txBox="true"/>
          <p:nvPr/>
        </p:nvSpPr>
        <p:spPr>
          <a:xfrm rot="0">
            <a:off x="15933054" y="1945655"/>
            <a:ext cx="602309" cy="202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80"/>
              </a:lnSpc>
            </a:pPr>
            <a:r>
              <a:rPr lang="en-US" sz="14000" spc="-630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&amp;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6111" y="349538"/>
            <a:ext cx="17695777" cy="9587924"/>
            <a:chOff x="0" y="0"/>
            <a:chExt cx="4660616" cy="25252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660616" cy="2525215"/>
            </a:xfrm>
            <a:custGeom>
              <a:avLst/>
              <a:gdLst/>
              <a:ahLst/>
              <a:cxnLst/>
              <a:rect r="r" b="b" t="t" l="l"/>
              <a:pathLst>
                <a:path h="2525215" w="4660616">
                  <a:moveTo>
                    <a:pt x="24500" y="0"/>
                  </a:moveTo>
                  <a:lnTo>
                    <a:pt x="4636116" y="0"/>
                  </a:lnTo>
                  <a:cubicBezTo>
                    <a:pt x="4649647" y="0"/>
                    <a:pt x="4660616" y="10969"/>
                    <a:pt x="4660616" y="24500"/>
                  </a:cubicBezTo>
                  <a:lnTo>
                    <a:pt x="4660616" y="2500715"/>
                  </a:lnTo>
                  <a:cubicBezTo>
                    <a:pt x="4660616" y="2507212"/>
                    <a:pt x="4658035" y="2513444"/>
                    <a:pt x="4653440" y="2518039"/>
                  </a:cubicBezTo>
                  <a:cubicBezTo>
                    <a:pt x="4648846" y="2522633"/>
                    <a:pt x="4642614" y="2525215"/>
                    <a:pt x="4636116" y="2525215"/>
                  </a:cubicBezTo>
                  <a:lnTo>
                    <a:pt x="24500" y="2525215"/>
                  </a:lnTo>
                  <a:cubicBezTo>
                    <a:pt x="10969" y="2525215"/>
                    <a:pt x="0" y="2514246"/>
                    <a:pt x="0" y="2500715"/>
                  </a:cubicBezTo>
                  <a:lnTo>
                    <a:pt x="0" y="24500"/>
                  </a:lnTo>
                  <a:cubicBezTo>
                    <a:pt x="0" y="10969"/>
                    <a:pt x="10969" y="0"/>
                    <a:pt x="24500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660616" cy="25633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237704"/>
            <a:ext cx="8972323" cy="5787148"/>
          </a:xfrm>
          <a:custGeom>
            <a:avLst/>
            <a:gdLst/>
            <a:ahLst/>
            <a:cxnLst/>
            <a:rect r="r" b="b" t="t" l="l"/>
            <a:pathLst>
              <a:path h="5787148" w="8972323">
                <a:moveTo>
                  <a:pt x="0" y="0"/>
                </a:moveTo>
                <a:lnTo>
                  <a:pt x="8972323" y="0"/>
                </a:lnTo>
                <a:lnTo>
                  <a:pt x="8972323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88610" y="3938629"/>
            <a:ext cx="9070690" cy="5771226"/>
          </a:xfrm>
          <a:custGeom>
            <a:avLst/>
            <a:gdLst/>
            <a:ahLst/>
            <a:cxnLst/>
            <a:rect r="r" b="b" t="t" l="l"/>
            <a:pathLst>
              <a:path h="5771226" w="9070690">
                <a:moveTo>
                  <a:pt x="0" y="0"/>
                </a:moveTo>
                <a:lnTo>
                  <a:pt x="9070690" y="0"/>
                </a:lnTo>
                <a:lnTo>
                  <a:pt x="9070690" y="5771227"/>
                </a:lnTo>
                <a:lnTo>
                  <a:pt x="0" y="5771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23639" y="349538"/>
            <a:ext cx="16648096" cy="2555903"/>
            <a:chOff x="0" y="0"/>
            <a:chExt cx="4384684" cy="6731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384684" cy="673160"/>
            </a:xfrm>
            <a:custGeom>
              <a:avLst/>
              <a:gdLst/>
              <a:ahLst/>
              <a:cxnLst/>
              <a:rect r="r" b="b" t="t" l="l"/>
              <a:pathLst>
                <a:path h="673160" w="4384684">
                  <a:moveTo>
                    <a:pt x="26042" y="0"/>
                  </a:moveTo>
                  <a:lnTo>
                    <a:pt x="4358642" y="0"/>
                  </a:lnTo>
                  <a:cubicBezTo>
                    <a:pt x="4365548" y="0"/>
                    <a:pt x="4372172" y="2744"/>
                    <a:pt x="4377056" y="7627"/>
                  </a:cubicBezTo>
                  <a:cubicBezTo>
                    <a:pt x="4381940" y="12511"/>
                    <a:pt x="4384684" y="19135"/>
                    <a:pt x="4384684" y="26042"/>
                  </a:cubicBezTo>
                  <a:lnTo>
                    <a:pt x="4384684" y="647118"/>
                  </a:lnTo>
                  <a:cubicBezTo>
                    <a:pt x="4384684" y="654024"/>
                    <a:pt x="4381940" y="660648"/>
                    <a:pt x="4377056" y="665532"/>
                  </a:cubicBezTo>
                  <a:cubicBezTo>
                    <a:pt x="4372172" y="670416"/>
                    <a:pt x="4365548" y="673160"/>
                    <a:pt x="4358642" y="673160"/>
                  </a:cubicBezTo>
                  <a:lnTo>
                    <a:pt x="26042" y="673160"/>
                  </a:lnTo>
                  <a:cubicBezTo>
                    <a:pt x="19135" y="673160"/>
                    <a:pt x="12511" y="670416"/>
                    <a:pt x="7627" y="665532"/>
                  </a:cubicBezTo>
                  <a:cubicBezTo>
                    <a:pt x="2744" y="660648"/>
                    <a:pt x="0" y="654024"/>
                    <a:pt x="0" y="647118"/>
                  </a:cubicBezTo>
                  <a:lnTo>
                    <a:pt x="0" y="26042"/>
                  </a:lnTo>
                  <a:cubicBezTo>
                    <a:pt x="0" y="19135"/>
                    <a:pt x="2744" y="12511"/>
                    <a:pt x="7627" y="7627"/>
                  </a:cubicBezTo>
                  <a:cubicBezTo>
                    <a:pt x="12511" y="2744"/>
                    <a:pt x="19135" y="0"/>
                    <a:pt x="26042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384684" cy="711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16265" y="1075009"/>
            <a:ext cx="16648096" cy="208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1"/>
              </a:lnSpc>
            </a:pPr>
            <a:r>
              <a:rPr lang="en-US" b="true" sz="7599" spc="-341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Raw Docker Info Output</a:t>
            </a:r>
          </a:p>
          <a:p>
            <a:pPr algn="ctr">
              <a:lnSpc>
                <a:spcPts val="7751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3986" y="1894724"/>
            <a:ext cx="7145508" cy="3799934"/>
            <a:chOff x="0" y="0"/>
            <a:chExt cx="1881944" cy="10008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81944" cy="1000806"/>
            </a:xfrm>
            <a:custGeom>
              <a:avLst/>
              <a:gdLst/>
              <a:ahLst/>
              <a:cxnLst/>
              <a:rect r="r" b="b" t="t" l="l"/>
              <a:pathLst>
                <a:path h="1000806" w="1881944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940132"/>
                  </a:lnTo>
                  <a:cubicBezTo>
                    <a:pt x="1881944" y="956223"/>
                    <a:pt x="1875552" y="971656"/>
                    <a:pt x="1864173" y="983035"/>
                  </a:cubicBezTo>
                  <a:cubicBezTo>
                    <a:pt x="1852795" y="994413"/>
                    <a:pt x="1837362" y="1000806"/>
                    <a:pt x="1821270" y="1000806"/>
                  </a:cubicBezTo>
                  <a:lnTo>
                    <a:pt x="60674" y="1000806"/>
                  </a:lnTo>
                  <a:cubicBezTo>
                    <a:pt x="27165" y="1000806"/>
                    <a:pt x="0" y="973641"/>
                    <a:pt x="0" y="940132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881944" cy="1067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3986" y="6312965"/>
            <a:ext cx="7145508" cy="3181626"/>
            <a:chOff x="0" y="0"/>
            <a:chExt cx="1881944" cy="83795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1944" cy="837959"/>
            </a:xfrm>
            <a:custGeom>
              <a:avLst/>
              <a:gdLst/>
              <a:ahLst/>
              <a:cxnLst/>
              <a:rect r="r" b="b" t="t" l="l"/>
              <a:pathLst>
                <a:path h="837959" w="1881944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777285"/>
                  </a:lnTo>
                  <a:cubicBezTo>
                    <a:pt x="1881944" y="810795"/>
                    <a:pt x="1854780" y="837959"/>
                    <a:pt x="1821270" y="837959"/>
                  </a:cubicBezTo>
                  <a:lnTo>
                    <a:pt x="60674" y="837959"/>
                  </a:lnTo>
                  <a:cubicBezTo>
                    <a:pt x="27165" y="837959"/>
                    <a:pt x="0" y="810795"/>
                    <a:pt x="0" y="777285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881944" cy="9046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15008" y="8481338"/>
            <a:ext cx="5854370" cy="776962"/>
          </a:xfrm>
          <a:custGeom>
            <a:avLst/>
            <a:gdLst/>
            <a:ahLst/>
            <a:cxnLst/>
            <a:rect r="r" b="b" t="t" l="l"/>
            <a:pathLst>
              <a:path h="776962" w="5854370">
                <a:moveTo>
                  <a:pt x="0" y="0"/>
                </a:moveTo>
                <a:lnTo>
                  <a:pt x="5854370" y="0"/>
                </a:lnTo>
                <a:lnTo>
                  <a:pt x="5854370" y="776962"/>
                </a:lnTo>
                <a:lnTo>
                  <a:pt x="0" y="7769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3039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144000" y="1894724"/>
            <a:ext cx="7145508" cy="7599868"/>
            <a:chOff x="0" y="0"/>
            <a:chExt cx="1881944" cy="20016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81944" cy="2001611"/>
            </a:xfrm>
            <a:custGeom>
              <a:avLst/>
              <a:gdLst/>
              <a:ahLst/>
              <a:cxnLst/>
              <a:rect r="r" b="b" t="t" l="l"/>
              <a:pathLst>
                <a:path h="2001611" w="1881944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1940937"/>
                  </a:lnTo>
                  <a:cubicBezTo>
                    <a:pt x="1881944" y="1974447"/>
                    <a:pt x="1854780" y="2001611"/>
                    <a:pt x="1821270" y="2001611"/>
                  </a:cubicBezTo>
                  <a:lnTo>
                    <a:pt x="60674" y="2001611"/>
                  </a:lnTo>
                  <a:cubicBezTo>
                    <a:pt x="27165" y="2001611"/>
                    <a:pt x="0" y="1974447"/>
                    <a:pt x="0" y="1940937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1881944" cy="2068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398409" y="2264218"/>
            <a:ext cx="6636690" cy="6994082"/>
            <a:chOff x="0" y="0"/>
            <a:chExt cx="1747935" cy="184206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47935" cy="1842063"/>
            </a:xfrm>
            <a:custGeom>
              <a:avLst/>
              <a:gdLst/>
              <a:ahLst/>
              <a:cxnLst/>
              <a:rect r="r" b="b" t="t" l="l"/>
              <a:pathLst>
                <a:path h="1842063" w="1747935">
                  <a:moveTo>
                    <a:pt x="65326" y="0"/>
                  </a:moveTo>
                  <a:lnTo>
                    <a:pt x="1682609" y="0"/>
                  </a:lnTo>
                  <a:cubicBezTo>
                    <a:pt x="1718687" y="0"/>
                    <a:pt x="1747935" y="29247"/>
                    <a:pt x="1747935" y="65326"/>
                  </a:cubicBezTo>
                  <a:lnTo>
                    <a:pt x="1747935" y="1776737"/>
                  </a:lnTo>
                  <a:cubicBezTo>
                    <a:pt x="1747935" y="1812815"/>
                    <a:pt x="1718687" y="1842063"/>
                    <a:pt x="1682609" y="1842063"/>
                  </a:cubicBezTo>
                  <a:lnTo>
                    <a:pt x="65326" y="1842063"/>
                  </a:lnTo>
                  <a:cubicBezTo>
                    <a:pt x="29247" y="1842063"/>
                    <a:pt x="0" y="1812815"/>
                    <a:pt x="0" y="1776737"/>
                  </a:cubicBezTo>
                  <a:lnTo>
                    <a:pt x="0" y="65326"/>
                  </a:lnTo>
                  <a:cubicBezTo>
                    <a:pt x="0" y="29247"/>
                    <a:pt x="29247" y="0"/>
                    <a:pt x="65326" y="0"/>
                  </a:cubicBez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747935" cy="18801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670651" y="5210602"/>
            <a:ext cx="5697994" cy="1404435"/>
          </a:xfrm>
          <a:custGeom>
            <a:avLst/>
            <a:gdLst/>
            <a:ahLst/>
            <a:cxnLst/>
            <a:rect r="r" b="b" t="t" l="l"/>
            <a:pathLst>
              <a:path h="1404435" w="5697994">
                <a:moveTo>
                  <a:pt x="0" y="0"/>
                </a:moveTo>
                <a:lnTo>
                  <a:pt x="5697993" y="0"/>
                </a:lnTo>
                <a:lnTo>
                  <a:pt x="5697993" y="1404435"/>
                </a:lnTo>
                <a:lnTo>
                  <a:pt x="0" y="1404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424797" y="7205587"/>
            <a:ext cx="5543969" cy="1353875"/>
          </a:xfrm>
          <a:custGeom>
            <a:avLst/>
            <a:gdLst/>
            <a:ahLst/>
            <a:cxnLst/>
            <a:rect r="r" b="b" t="t" l="l"/>
            <a:pathLst>
              <a:path h="1353875" w="5543969">
                <a:moveTo>
                  <a:pt x="0" y="0"/>
                </a:moveTo>
                <a:lnTo>
                  <a:pt x="5543969" y="0"/>
                </a:lnTo>
                <a:lnTo>
                  <a:pt x="5543969" y="1353875"/>
                </a:lnTo>
                <a:lnTo>
                  <a:pt x="0" y="135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82039">
            <a:off x="11000465" y="3794691"/>
            <a:ext cx="4392633" cy="1032277"/>
          </a:xfrm>
          <a:custGeom>
            <a:avLst/>
            <a:gdLst/>
            <a:ahLst/>
            <a:cxnLst/>
            <a:rect r="r" b="b" t="t" l="l"/>
            <a:pathLst>
              <a:path h="1032277" w="4392633">
                <a:moveTo>
                  <a:pt x="0" y="0"/>
                </a:moveTo>
                <a:lnTo>
                  <a:pt x="4392633" y="0"/>
                </a:lnTo>
                <a:lnTo>
                  <a:pt x="4392633" y="1032277"/>
                </a:lnTo>
                <a:lnTo>
                  <a:pt x="0" y="10322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59078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56895" y="4172227"/>
            <a:ext cx="2709829" cy="1522431"/>
          </a:xfrm>
          <a:custGeom>
            <a:avLst/>
            <a:gdLst/>
            <a:ahLst/>
            <a:cxnLst/>
            <a:rect r="r" b="b" t="t" l="l"/>
            <a:pathLst>
              <a:path h="1522431" w="2709829">
                <a:moveTo>
                  <a:pt x="0" y="0"/>
                </a:moveTo>
                <a:lnTo>
                  <a:pt x="2709829" y="0"/>
                </a:lnTo>
                <a:lnTo>
                  <a:pt x="2709829" y="1522431"/>
                </a:lnTo>
                <a:lnTo>
                  <a:pt x="0" y="15224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5663592" y="7038801"/>
            <a:ext cx="2624408" cy="3041322"/>
          </a:xfrm>
          <a:custGeom>
            <a:avLst/>
            <a:gdLst/>
            <a:ahLst/>
            <a:cxnLst/>
            <a:rect r="r" b="b" t="t" l="l"/>
            <a:pathLst>
              <a:path h="3041322" w="2624408">
                <a:moveTo>
                  <a:pt x="0" y="0"/>
                </a:moveTo>
                <a:lnTo>
                  <a:pt x="2624408" y="0"/>
                </a:lnTo>
                <a:lnTo>
                  <a:pt x="2624408" y="3041322"/>
                </a:lnTo>
                <a:lnTo>
                  <a:pt x="0" y="30413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486268" y="6794524"/>
            <a:ext cx="5883110" cy="175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--name: Assigns a container name.</a:t>
            </a:r>
          </a:p>
          <a:p>
            <a:pPr algn="just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-p: Maps host:container ports.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2819843"/>
            <a:ext cx="5883110" cy="262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2"/>
              </a:lnSpc>
            </a:pPr>
            <a:r>
              <a:rPr lang="en-US" sz="6512" spc="-29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Running Your First Container</a:t>
            </a:r>
          </a:p>
          <a:p>
            <a:pPr algn="l">
              <a:lnSpc>
                <a:spcPts val="6642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398409" y="2705543"/>
            <a:ext cx="6636690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Check Disk Usage Before &amp; After Pruning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903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47903" y="6447975"/>
            <a:ext cx="5416208" cy="3046617"/>
          </a:xfrm>
          <a:custGeom>
            <a:avLst/>
            <a:gdLst/>
            <a:ahLst/>
            <a:cxnLst/>
            <a:rect r="r" b="b" t="t" l="l"/>
            <a:pathLst>
              <a:path h="3046617" w="5416208">
                <a:moveTo>
                  <a:pt x="0" y="0"/>
                </a:moveTo>
                <a:lnTo>
                  <a:pt x="5416208" y="0"/>
                </a:lnTo>
                <a:lnTo>
                  <a:pt x="5416208" y="3046617"/>
                </a:lnTo>
                <a:lnTo>
                  <a:pt x="0" y="3046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962520" y="1894724"/>
            <a:ext cx="4533071" cy="7599868"/>
            <a:chOff x="0" y="0"/>
            <a:chExt cx="702291" cy="11774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2291" cy="1177418"/>
            </a:xfrm>
            <a:custGeom>
              <a:avLst/>
              <a:gdLst/>
              <a:ahLst/>
              <a:cxnLst/>
              <a:rect r="r" b="b" t="t" l="l"/>
              <a:pathLst>
                <a:path h="1177418" w="702291">
                  <a:moveTo>
                    <a:pt x="95641" y="0"/>
                  </a:moveTo>
                  <a:lnTo>
                    <a:pt x="606650" y="0"/>
                  </a:lnTo>
                  <a:cubicBezTo>
                    <a:pt x="632016" y="0"/>
                    <a:pt x="656343" y="10076"/>
                    <a:pt x="674279" y="28013"/>
                  </a:cubicBezTo>
                  <a:cubicBezTo>
                    <a:pt x="692215" y="45949"/>
                    <a:pt x="702291" y="70275"/>
                    <a:pt x="702291" y="95641"/>
                  </a:cubicBezTo>
                  <a:lnTo>
                    <a:pt x="702291" y="1081777"/>
                  </a:lnTo>
                  <a:cubicBezTo>
                    <a:pt x="702291" y="1107143"/>
                    <a:pt x="692215" y="1131470"/>
                    <a:pt x="674279" y="1149406"/>
                  </a:cubicBezTo>
                  <a:cubicBezTo>
                    <a:pt x="656343" y="1167342"/>
                    <a:pt x="632016" y="1177418"/>
                    <a:pt x="606650" y="1177418"/>
                  </a:cubicBezTo>
                  <a:lnTo>
                    <a:pt x="95641" y="1177418"/>
                  </a:lnTo>
                  <a:cubicBezTo>
                    <a:pt x="70275" y="1177418"/>
                    <a:pt x="45949" y="1167342"/>
                    <a:pt x="28013" y="1149406"/>
                  </a:cubicBezTo>
                  <a:cubicBezTo>
                    <a:pt x="10076" y="1131470"/>
                    <a:pt x="0" y="1107143"/>
                    <a:pt x="0" y="1081777"/>
                  </a:cubicBezTo>
                  <a:lnTo>
                    <a:pt x="0" y="95641"/>
                  </a:lnTo>
                  <a:cubicBezTo>
                    <a:pt x="0" y="70275"/>
                    <a:pt x="10076" y="45949"/>
                    <a:pt x="28013" y="28013"/>
                  </a:cubicBezTo>
                  <a:cubicBezTo>
                    <a:pt x="45949" y="10076"/>
                    <a:pt x="70275" y="0"/>
                    <a:pt x="95641" y="0"/>
                  </a:cubicBezTo>
                  <a:close/>
                </a:path>
              </a:pathLst>
            </a:custGeom>
            <a:blipFill>
              <a:blip r:embed="rId3"/>
              <a:stretch>
                <a:fillRect l="-5954" t="0" r="-5954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803986" y="1894724"/>
            <a:ext cx="7145508" cy="3248776"/>
            <a:chOff x="0" y="0"/>
            <a:chExt cx="1881944" cy="8556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1944" cy="855645"/>
            </a:xfrm>
            <a:custGeom>
              <a:avLst/>
              <a:gdLst/>
              <a:ahLst/>
              <a:cxnLst/>
              <a:rect r="r" b="b" t="t" l="l"/>
              <a:pathLst>
                <a:path h="855645" w="1881944">
                  <a:moveTo>
                    <a:pt x="60674" y="0"/>
                  </a:moveTo>
                  <a:lnTo>
                    <a:pt x="1821270" y="0"/>
                  </a:lnTo>
                  <a:cubicBezTo>
                    <a:pt x="1854780" y="0"/>
                    <a:pt x="1881944" y="27165"/>
                    <a:pt x="1881944" y="60674"/>
                  </a:cubicBezTo>
                  <a:lnTo>
                    <a:pt x="1881944" y="794971"/>
                  </a:lnTo>
                  <a:cubicBezTo>
                    <a:pt x="1881944" y="828480"/>
                    <a:pt x="1854780" y="855645"/>
                    <a:pt x="1821270" y="855645"/>
                  </a:cubicBezTo>
                  <a:lnTo>
                    <a:pt x="60674" y="855645"/>
                  </a:lnTo>
                  <a:cubicBezTo>
                    <a:pt x="27165" y="855645"/>
                    <a:pt x="0" y="828480"/>
                    <a:pt x="0" y="794971"/>
                  </a:cubicBezTo>
                  <a:lnTo>
                    <a:pt x="0" y="60674"/>
                  </a:lnTo>
                  <a:cubicBezTo>
                    <a:pt x="0" y="27165"/>
                    <a:pt x="27165" y="0"/>
                    <a:pt x="6067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78000"/>
                  </a:srgbClr>
                </a:gs>
                <a:gs pos="100000">
                  <a:srgbClr val="DDDDDD">
                    <a:alpha val="1482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881944" cy="922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3986" y="5781675"/>
            <a:ext cx="6943918" cy="3476625"/>
            <a:chOff x="0" y="0"/>
            <a:chExt cx="1828851" cy="91565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828851" cy="915654"/>
            </a:xfrm>
            <a:custGeom>
              <a:avLst/>
              <a:gdLst/>
              <a:ahLst/>
              <a:cxnLst/>
              <a:rect r="r" b="b" t="t" l="l"/>
              <a:pathLst>
                <a:path h="915654" w="1828851">
                  <a:moveTo>
                    <a:pt x="46827" y="0"/>
                  </a:moveTo>
                  <a:lnTo>
                    <a:pt x="1782024" y="0"/>
                  </a:lnTo>
                  <a:cubicBezTo>
                    <a:pt x="1807886" y="0"/>
                    <a:pt x="1828851" y="20965"/>
                    <a:pt x="1828851" y="46827"/>
                  </a:cubicBezTo>
                  <a:lnTo>
                    <a:pt x="1828851" y="868828"/>
                  </a:lnTo>
                  <a:cubicBezTo>
                    <a:pt x="1828851" y="894689"/>
                    <a:pt x="1807886" y="915654"/>
                    <a:pt x="1782024" y="915654"/>
                  </a:cubicBezTo>
                  <a:lnTo>
                    <a:pt x="46827" y="915654"/>
                  </a:lnTo>
                  <a:cubicBezTo>
                    <a:pt x="34407" y="915654"/>
                    <a:pt x="22497" y="910721"/>
                    <a:pt x="13715" y="901939"/>
                  </a:cubicBezTo>
                  <a:cubicBezTo>
                    <a:pt x="4934" y="893157"/>
                    <a:pt x="0" y="881247"/>
                    <a:pt x="0" y="868828"/>
                  </a:cubicBezTo>
                  <a:lnTo>
                    <a:pt x="0" y="46827"/>
                  </a:lnTo>
                  <a:cubicBezTo>
                    <a:pt x="0" y="20965"/>
                    <a:pt x="20965" y="0"/>
                    <a:pt x="468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F9B">
                    <a:alpha val="100000"/>
                  </a:srgbClr>
                </a:gs>
                <a:gs pos="50000">
                  <a:srgbClr val="EB0000">
                    <a:alpha val="100000"/>
                  </a:srgbClr>
                </a:gs>
                <a:gs pos="100000">
                  <a:srgbClr val="A000EB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828851" cy="982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661704" y="1894724"/>
            <a:ext cx="3588605" cy="3886951"/>
            <a:chOff x="0" y="0"/>
            <a:chExt cx="945147" cy="10237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5147" cy="1023724"/>
            </a:xfrm>
            <a:custGeom>
              <a:avLst/>
              <a:gdLst/>
              <a:ahLst/>
              <a:cxnLst/>
              <a:rect r="r" b="b" t="t" l="l"/>
              <a:pathLst>
                <a:path h="1023724" w="945147">
                  <a:moveTo>
                    <a:pt x="120812" y="0"/>
                  </a:moveTo>
                  <a:lnTo>
                    <a:pt x="824335" y="0"/>
                  </a:lnTo>
                  <a:cubicBezTo>
                    <a:pt x="891058" y="0"/>
                    <a:pt x="945147" y="54089"/>
                    <a:pt x="945147" y="120812"/>
                  </a:cubicBezTo>
                  <a:lnTo>
                    <a:pt x="945147" y="902911"/>
                  </a:lnTo>
                  <a:cubicBezTo>
                    <a:pt x="945147" y="969634"/>
                    <a:pt x="891058" y="1023724"/>
                    <a:pt x="824335" y="1023724"/>
                  </a:cubicBezTo>
                  <a:lnTo>
                    <a:pt x="120812" y="1023724"/>
                  </a:lnTo>
                  <a:cubicBezTo>
                    <a:pt x="54089" y="1023724"/>
                    <a:pt x="0" y="969634"/>
                    <a:pt x="0" y="902911"/>
                  </a:cubicBezTo>
                  <a:lnTo>
                    <a:pt x="0" y="120812"/>
                  </a:lnTo>
                  <a:cubicBezTo>
                    <a:pt x="0" y="54089"/>
                    <a:pt x="54089" y="0"/>
                    <a:pt x="12081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945147" cy="1090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014443" y="5865248"/>
            <a:ext cx="1335652" cy="1335652"/>
          </a:xfrm>
          <a:custGeom>
            <a:avLst/>
            <a:gdLst/>
            <a:ahLst/>
            <a:cxnLst/>
            <a:rect r="r" b="b" t="t" l="l"/>
            <a:pathLst>
              <a:path h="1335652" w="1335652">
                <a:moveTo>
                  <a:pt x="0" y="0"/>
                </a:moveTo>
                <a:lnTo>
                  <a:pt x="1335652" y="0"/>
                </a:lnTo>
                <a:lnTo>
                  <a:pt x="1335652" y="1335652"/>
                </a:lnTo>
                <a:lnTo>
                  <a:pt x="0" y="1335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7134225"/>
            <a:ext cx="5738811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3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Use alpine for small images.</a:t>
            </a:r>
          </a:p>
          <a:p>
            <a:pPr algn="just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 spc="-131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Chain RUN commands to reduce layers.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174093" y="2373608"/>
            <a:ext cx="2563828" cy="307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FROM alpine:latest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COPY run.sh /run.sh</a:t>
            </a:r>
          </a:p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ENTRYPOINT ["/run.sh"]</a:t>
            </a:r>
          </a:p>
          <a:p>
            <a:pPr algn="just">
              <a:lnSpc>
                <a:spcPts val="3499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403384" y="2651395"/>
            <a:ext cx="5946711" cy="2623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2"/>
              </a:lnSpc>
            </a:pPr>
            <a:r>
              <a:rPr lang="en-US" sz="6512" spc="-293" b="true">
                <a:solidFill>
                  <a:srgbClr val="FFFFFF"/>
                </a:solidFill>
                <a:latin typeface="Telegraf Bold"/>
                <a:ea typeface="Telegraf Bold"/>
                <a:cs typeface="Telegraf Bold"/>
                <a:sym typeface="Telegraf Bold"/>
              </a:rPr>
              <a:t>Dockerfile Basics</a:t>
            </a:r>
          </a:p>
          <a:p>
            <a:pPr algn="l">
              <a:lnSpc>
                <a:spcPts val="6642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DAGuG2dYOYo</dc:identifier>
  <dcterms:modified xsi:type="dcterms:W3CDTF">2011-08-01T06:04:30Z</dcterms:modified>
  <cp:revision>1</cp:revision>
  <dc:title>recap_slides</dc:title>
</cp:coreProperties>
</file>